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74" r:id="rId12"/>
    <p:sldId id="265" r:id="rId13"/>
    <p:sldId id="266" r:id="rId14"/>
    <p:sldId id="278" r:id="rId15"/>
    <p:sldId id="273" r:id="rId16"/>
    <p:sldId id="275" r:id="rId17"/>
    <p:sldId id="276" r:id="rId18"/>
    <p:sldId id="267" r:id="rId19"/>
    <p:sldId id="269" r:id="rId20"/>
    <p:sldId id="268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3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8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34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93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135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96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49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2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7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9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4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4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0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36EB-8181-4DBF-872A-AEAFD6E1BEEB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78D481-773C-443B-B318-DA99DA2CB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1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8A84-E98E-B905-D384-CE536ADB1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7624901" cy="1302027"/>
          </a:xfrm>
        </p:spPr>
        <p:txBody>
          <a:bodyPr>
            <a:normAutofit/>
          </a:bodyPr>
          <a:lstStyle/>
          <a:p>
            <a:r>
              <a:rPr lang="fa-IR" sz="6000" dirty="0">
                <a:solidFill>
                  <a:schemeClr val="tx2"/>
                </a:solidFill>
              </a:rPr>
              <a:t>بررسی مجلات</a:t>
            </a:r>
            <a:endParaRPr lang="en-US" sz="6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C980E-FD0C-7E39-7F39-2B99C584B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962400"/>
            <a:ext cx="8207997" cy="1828800"/>
          </a:xfrm>
        </p:spPr>
        <p:txBody>
          <a:bodyPr>
            <a:normAutofit fontScale="92500" lnSpcReduction="10000"/>
          </a:bodyPr>
          <a:lstStyle/>
          <a:p>
            <a:r>
              <a:rPr lang="fa-IR" dirty="0">
                <a:solidFill>
                  <a:schemeClr val="tx1">
                    <a:alpha val="80000"/>
                  </a:schemeClr>
                </a:solidFill>
              </a:rPr>
              <a:t>سارا جلال زاده</a:t>
            </a:r>
          </a:p>
          <a:p>
            <a:r>
              <a:rPr lang="fa-IR" dirty="0">
                <a:solidFill>
                  <a:schemeClr val="tx1">
                    <a:alpha val="80000"/>
                  </a:schemeClr>
                </a:solidFill>
              </a:rPr>
              <a:t>کارشناس ارشد کتابداری و اطلاع رسانی پزشکی</a:t>
            </a:r>
          </a:p>
          <a:p>
            <a:endParaRPr lang="fa-IR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fa-IR" dirty="0">
                <a:solidFill>
                  <a:schemeClr val="tx1">
                    <a:alpha val="80000"/>
                  </a:schemeClr>
                </a:solidFill>
              </a:rPr>
              <a:t>کارشناس ارتقاء و نمایه سازی مجلات دانشگاه علوم پزشکی تبریز</a:t>
            </a:r>
          </a:p>
          <a:p>
            <a:r>
              <a:rPr lang="fa-IR" dirty="0">
                <a:solidFill>
                  <a:schemeClr val="tx1">
                    <a:alpha val="80000"/>
                  </a:schemeClr>
                </a:solidFill>
              </a:rPr>
              <a:t>شهریور 1401</a:t>
            </a:r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66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173ED-86A8-62CC-DD88-85FA49CBC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Peer-review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DA920-C875-75D6-D89E-B2A2B036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نوع داوری</a:t>
            </a:r>
          </a:p>
          <a:p>
            <a:pPr algn="r" rtl="1"/>
            <a:r>
              <a:rPr lang="fa-IR" dirty="0"/>
              <a:t>تعداد داورها</a:t>
            </a:r>
          </a:p>
          <a:p>
            <a:pPr algn="r" rtl="1"/>
            <a:r>
              <a:rPr lang="fa-IR" dirty="0"/>
              <a:t>داورهای داخلی یا خارجی</a:t>
            </a:r>
          </a:p>
          <a:p>
            <a:pPr algn="r" rtl="1"/>
            <a:r>
              <a:rPr lang="fa-IR" dirty="0"/>
              <a:t>سیاست داوری</a:t>
            </a:r>
          </a:p>
          <a:p>
            <a:pPr algn="r" rtl="1"/>
            <a:r>
              <a:rPr lang="fa-IR" dirty="0"/>
              <a:t>زمان داوری</a:t>
            </a:r>
          </a:p>
          <a:p>
            <a:pPr algn="r" rtl="1"/>
            <a:r>
              <a:rPr lang="fa-IR" dirty="0"/>
              <a:t>تصمیم گیری ها در پروسه داوری</a:t>
            </a:r>
          </a:p>
          <a:p>
            <a:pPr algn="r" rtl="1"/>
            <a:r>
              <a:rPr lang="en-US" dirty="0"/>
              <a:t>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296419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AEF7-06D6-97FE-9F09-68708366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8412-D21F-EA24-B236-243C59C35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ملاحظات اخلاقی در پژوهش</a:t>
            </a:r>
          </a:p>
          <a:p>
            <a:pPr algn="r" rtl="1"/>
            <a:r>
              <a:rPr lang="fa-IR" dirty="0"/>
              <a:t>ملاحظات اخلاقی در نشر</a:t>
            </a:r>
          </a:p>
          <a:p>
            <a:pPr algn="r" rtl="1"/>
            <a:r>
              <a:rPr lang="fa-IR" dirty="0"/>
              <a:t>سیاست اجرا</a:t>
            </a:r>
          </a:p>
          <a:p>
            <a:pPr algn="r" rtl="1"/>
            <a:r>
              <a:rPr lang="fa-IR" dirty="0"/>
              <a:t>تطابق سیاست با روند انتشار مجله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8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7DE5E-051A-9934-68BD-4D8E3AFB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Indexing Info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584EC-CEFD-FCBA-2BB6-4A81AE640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نمایه سازی در منابع معتبر</a:t>
            </a:r>
          </a:p>
          <a:p>
            <a:pPr algn="r" rtl="1"/>
            <a:r>
              <a:rPr lang="fa-IR" dirty="0"/>
              <a:t>عدم درج نمایه هایی که مجله هنوز در این مراکز نمایه نیستند.</a:t>
            </a:r>
          </a:p>
          <a:p>
            <a:pPr algn="r" rtl="1"/>
            <a:r>
              <a:rPr lang="fa-IR" dirty="0"/>
              <a:t>استفاده از لینک های ناصحیح و لینک به صفحه اول مراکز نمایه سازی</a:t>
            </a:r>
          </a:p>
          <a:p>
            <a:pPr algn="r" rtl="1"/>
            <a:r>
              <a:rPr lang="fa-IR" dirty="0"/>
              <a:t>استفاده از اطلاعات نادرست و ایجاد ابهام برای نویسندگان و خوانندگان مثل استفاده از شاخص هایی که مشابه سازی با شاخص های مراکز نمایه سازی معتبر مثل </a:t>
            </a:r>
            <a:r>
              <a:rPr lang="en-US" dirty="0"/>
              <a:t>WOS, Scopus</a:t>
            </a:r>
            <a:r>
              <a:rPr lang="fa-IR" dirty="0"/>
              <a:t> </a:t>
            </a:r>
          </a:p>
          <a:p>
            <a:pPr algn="r" rtl="1"/>
            <a:r>
              <a:rPr lang="fa-IR" dirty="0"/>
              <a:t>ارائه توضیحاتی در خصوص اینکه مجله در کدامین گروه موضوعی در مراکز معتبر نمایه سازی تقسیم بندی می گردد.</a:t>
            </a:r>
          </a:p>
          <a:p>
            <a:pPr algn="r" rtl="1"/>
            <a:r>
              <a:rPr lang="fa-IR" dirty="0"/>
              <a:t>استفاده بیش از اندازه از دایرکتورها و کاتالوگ ها </a:t>
            </a:r>
          </a:p>
          <a:p>
            <a:pPr algn="r" rtl="1"/>
            <a:r>
              <a:rPr lang="fa-IR" dirty="0"/>
              <a:t>و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1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ACD7-0DD6-DE77-6BC7-3AED6C5D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BEFEE-E420-4952-3BAA-1A91423EF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مشخص شدن دوره انتشار </a:t>
            </a:r>
          </a:p>
          <a:p>
            <a:pPr algn="r" rtl="1"/>
            <a:r>
              <a:rPr lang="fa-IR" dirty="0"/>
              <a:t>مشخص بودن </a:t>
            </a:r>
            <a:r>
              <a:rPr lang="en-US" dirty="0"/>
              <a:t>Volume</a:t>
            </a:r>
            <a:r>
              <a:rPr lang="fa-IR" dirty="0"/>
              <a:t> و </a:t>
            </a:r>
            <a:r>
              <a:rPr lang="en-US" dirty="0"/>
              <a:t>Issue</a:t>
            </a:r>
            <a:r>
              <a:rPr lang="fa-IR" dirty="0"/>
              <a:t> ها</a:t>
            </a:r>
          </a:p>
          <a:p>
            <a:pPr algn="r" rtl="1"/>
            <a:r>
              <a:rPr lang="fa-IR" dirty="0"/>
              <a:t>تاریخ های انتشار هر </a:t>
            </a:r>
            <a:r>
              <a:rPr lang="en-US" dirty="0"/>
              <a:t>Issue</a:t>
            </a:r>
            <a:r>
              <a:rPr lang="fa-IR" dirty="0"/>
              <a:t> و تطابق سالانه ان</a:t>
            </a:r>
          </a:p>
          <a:p>
            <a:pPr algn="r" rtl="1"/>
            <a:r>
              <a:rPr lang="fa-IR" dirty="0"/>
              <a:t>تاریخ های انتشار هر مقاله </a:t>
            </a:r>
          </a:p>
          <a:p>
            <a:pPr algn="r" rtl="1"/>
            <a:r>
              <a:rPr lang="fa-IR" dirty="0"/>
              <a:t>تعداد مقالات منتشر شده در هر شماره</a:t>
            </a:r>
          </a:p>
          <a:p>
            <a:pPr algn="r" rtl="1"/>
            <a:r>
              <a:rPr lang="en-US" dirty="0"/>
              <a:t>DOI</a:t>
            </a:r>
          </a:p>
          <a:p>
            <a:pPr algn="r" rtl="1"/>
            <a:r>
              <a:rPr lang="en-US" dirty="0"/>
              <a:t>ORCID ID</a:t>
            </a:r>
          </a:p>
          <a:p>
            <a:pPr algn="r" rtl="1"/>
            <a:r>
              <a:rPr lang="en-US" dirty="0"/>
              <a:t>In-press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77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وب سایت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/>
              <a:t>استانداردهای وب سایت شامل:</a:t>
            </a:r>
          </a:p>
          <a:p>
            <a:pPr algn="r" rtl="1">
              <a:lnSpc>
                <a:spcPct val="150000"/>
              </a:lnSpc>
            </a:pPr>
            <a:r>
              <a:rPr lang="fa-IR" dirty="0"/>
              <a:t>انتشار صفحات اصلی و مهم که قبلا در بخش ساختار مجله اشاره شد</a:t>
            </a:r>
          </a:p>
          <a:p>
            <a:pPr algn="r" rtl="1">
              <a:lnSpc>
                <a:spcPct val="150000"/>
              </a:lnSpc>
            </a:pPr>
            <a:r>
              <a:rPr lang="fa-IR" dirty="0"/>
              <a:t>وجود لینک های فعال</a:t>
            </a:r>
          </a:p>
          <a:p>
            <a:pPr algn="r" rtl="1">
              <a:lnSpc>
                <a:spcPct val="150000"/>
              </a:lnSpc>
            </a:pPr>
            <a:r>
              <a:rPr lang="fa-IR" dirty="0"/>
              <a:t>انتشار مقالات براساس حداقل نیازمندی ها</a:t>
            </a:r>
          </a:p>
          <a:p>
            <a:pPr algn="r" rtl="1">
              <a:lnSpc>
                <a:spcPct val="150000"/>
              </a:lnSpc>
            </a:pPr>
            <a:r>
              <a:rPr lang="fa-IR" dirty="0"/>
              <a:t>مثل نوع مقاله، عنوان مقاله، اسامی نویسندگان، </a:t>
            </a:r>
            <a:r>
              <a:rPr lang="en-US" dirty="0"/>
              <a:t>Volume</a:t>
            </a:r>
            <a:r>
              <a:rPr lang="fa-IR" dirty="0"/>
              <a:t>  و </a:t>
            </a:r>
            <a:r>
              <a:rPr lang="en-US" dirty="0"/>
              <a:t>Issue </a:t>
            </a:r>
            <a:r>
              <a:rPr lang="fa-IR" dirty="0"/>
              <a:t> هر مقاله، شماره صفحات مقالات، </a:t>
            </a:r>
            <a:r>
              <a:rPr lang="en-US" dirty="0"/>
              <a:t>DOI</a:t>
            </a:r>
            <a:r>
              <a:rPr lang="fa-IR" dirty="0"/>
              <a:t>، </a:t>
            </a:r>
            <a:r>
              <a:rPr lang="en-US" dirty="0"/>
              <a:t>ORCID ID</a:t>
            </a:r>
            <a:r>
              <a:rPr lang="fa-IR"/>
              <a:t>، امکان </a:t>
            </a:r>
            <a:r>
              <a:rPr lang="fa-IR" dirty="0"/>
              <a:t>دانلود اطلاعات کتابشناختی، فایل های </a:t>
            </a:r>
            <a:r>
              <a:rPr lang="en-US" dirty="0"/>
              <a:t>pdf, XML, HTML</a:t>
            </a:r>
            <a:r>
              <a:rPr lang="fa-IR" dirty="0"/>
              <a:t> و متاتگ ها و دوبلین کورهای صفحات، امکان به اشتراک گذاری های اجتماعی، امکان جستجو و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69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2939-1C71-DEC8-DBBB-9AECCCAB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مقالات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656FA-98C4-9E7B-07AB-98AA64327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نوع مقالات</a:t>
            </a:r>
          </a:p>
          <a:p>
            <a:pPr algn="r" rtl="1"/>
            <a:r>
              <a:rPr lang="en-US" dirty="0"/>
              <a:t>Doi </a:t>
            </a:r>
            <a:r>
              <a:rPr lang="fa-IR" dirty="0"/>
              <a:t> ، آیا </a:t>
            </a:r>
            <a:r>
              <a:rPr lang="en-US" dirty="0" err="1"/>
              <a:t>doi</a:t>
            </a:r>
            <a:r>
              <a:rPr lang="fa-IR" dirty="0"/>
              <a:t> فعال است؟</a:t>
            </a:r>
          </a:p>
          <a:p>
            <a:pPr algn="r" rtl="1"/>
            <a:r>
              <a:rPr lang="fa-IR" dirty="0"/>
              <a:t>عنوان مقاله</a:t>
            </a:r>
          </a:p>
          <a:p>
            <a:pPr algn="r" rtl="1"/>
            <a:r>
              <a:rPr lang="fa-IR" dirty="0"/>
              <a:t> چکیده </a:t>
            </a:r>
          </a:p>
          <a:p>
            <a:pPr algn="r" rtl="1"/>
            <a:r>
              <a:rPr lang="fa-IR" dirty="0"/>
              <a:t>چکیده براساس نوع مقاله</a:t>
            </a:r>
          </a:p>
          <a:p>
            <a:pPr algn="r" rtl="1"/>
            <a:r>
              <a:rPr lang="fa-IR" dirty="0"/>
              <a:t>چکیده ساختار یافته است یا خیر</a:t>
            </a:r>
          </a:p>
          <a:p>
            <a:pPr algn="r" rtl="1"/>
            <a:r>
              <a:rPr lang="fa-IR" dirty="0"/>
              <a:t>چکیده فارسی و انگلیسی و تطابق آن</a:t>
            </a:r>
          </a:p>
          <a:p>
            <a:pPr algn="r" rtl="1"/>
            <a:r>
              <a:rPr lang="fa-IR" dirty="0"/>
              <a:t>چکیده گسترده یا </a:t>
            </a:r>
            <a:r>
              <a:rPr lang="en-US" dirty="0"/>
              <a:t>Extended abstract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3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2823-1D7E-9577-11AD-788EF34D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E3E-B950-C386-8FB2-C045A5D54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اسامی نویسندگان</a:t>
            </a:r>
          </a:p>
          <a:p>
            <a:pPr algn="r" rtl="1"/>
            <a:r>
              <a:rPr lang="en-US" dirty="0"/>
              <a:t>ORCID ID</a:t>
            </a:r>
          </a:p>
          <a:p>
            <a:pPr algn="r" rtl="1"/>
            <a:r>
              <a:rPr lang="fa-IR" dirty="0"/>
              <a:t>وابستگی سازمانی</a:t>
            </a:r>
            <a:endParaRPr lang="en-US" dirty="0"/>
          </a:p>
          <a:p>
            <a:pPr algn="r" rtl="1"/>
            <a:r>
              <a:rPr lang="fa-IR" dirty="0"/>
              <a:t>نویسنده مسئول و اطلاعات مندرج در مقاله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59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B772-28A6-419D-3C35-8907D181A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0E9B7-08E7-0649-F0E5-0A1A39613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قسمت های پایانی هر مقاله </a:t>
            </a:r>
          </a:p>
          <a:p>
            <a:pPr marL="0" indent="0" algn="l">
              <a:buNone/>
            </a:pPr>
            <a:r>
              <a:rPr lang="en-US" dirty="0"/>
              <a:t>Ethical Issue, acknowledgment, Conflict of Interest, Author contribution, Data sharing, Funding</a:t>
            </a:r>
          </a:p>
          <a:p>
            <a:pPr algn="r" rtl="1"/>
            <a:r>
              <a:rPr lang="en-US" dirty="0"/>
              <a:t>References</a:t>
            </a:r>
          </a:p>
          <a:p>
            <a:pPr algn="r" rtl="1"/>
            <a:r>
              <a:rPr lang="fa-IR" dirty="0"/>
              <a:t>صفحه آرایی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CFB1EF-C5A1-7933-32C9-64632A95F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Scopus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E18DB01-2627-B636-643B-47C5C5858D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7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5343-B358-D3E8-344F-68CAD89E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18416-F6E9-9350-3269-6755D6AA9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criteria</a:t>
            </a:r>
          </a:p>
          <a:p>
            <a:r>
              <a:rPr lang="en-US" dirty="0"/>
              <a:t>Main criteria</a:t>
            </a:r>
          </a:p>
        </p:txBody>
      </p:sp>
    </p:spTree>
    <p:extLst>
      <p:ext uri="{BB962C8B-B14F-4D97-AF65-F5344CB8AC3E}">
        <p14:creationId xmlns:p14="http://schemas.microsoft.com/office/powerpoint/2010/main" val="347249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8974-F8E4-824A-6A88-50A564A3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برنامه کارگاه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8919E-F395-DB8E-85FB-663D2105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معیارهای بررسی مجلات</a:t>
            </a:r>
            <a:endParaRPr lang="en-US" dirty="0"/>
          </a:p>
          <a:p>
            <a:pPr lvl="1" algn="r" rtl="1"/>
            <a:r>
              <a:rPr lang="fa-IR" dirty="0"/>
              <a:t>ساختار مجله</a:t>
            </a:r>
          </a:p>
          <a:p>
            <a:pPr lvl="1" algn="r" rtl="1"/>
            <a:r>
              <a:rPr lang="fa-IR" dirty="0"/>
              <a:t>وب سایت</a:t>
            </a:r>
          </a:p>
          <a:p>
            <a:pPr lvl="1" algn="r" rtl="1"/>
            <a:r>
              <a:rPr lang="fa-IR" dirty="0"/>
              <a:t>مقالات</a:t>
            </a:r>
          </a:p>
          <a:p>
            <a:pPr lvl="1" algn="r" rtl="1"/>
            <a:r>
              <a:rPr lang="fa-IR" dirty="0"/>
              <a:t>پرسش و پاسخ</a:t>
            </a:r>
          </a:p>
          <a:p>
            <a:pPr algn="r" rtl="1"/>
            <a:r>
              <a:rPr lang="fa-IR" dirty="0"/>
              <a:t>نمایه سازی </a:t>
            </a:r>
          </a:p>
          <a:p>
            <a:pPr lvl="1" algn="r" rtl="1"/>
            <a:r>
              <a:rPr lang="en-US" dirty="0"/>
              <a:t>Scopus</a:t>
            </a:r>
            <a:endParaRPr lang="fa-IR" dirty="0"/>
          </a:p>
          <a:p>
            <a:pPr lvl="1" algn="r" rtl="1"/>
            <a:r>
              <a:rPr lang="fa-IR" dirty="0"/>
              <a:t>پرسش و پاسخ</a:t>
            </a:r>
          </a:p>
          <a:p>
            <a:pPr algn="r" rtl="1"/>
            <a:r>
              <a:rPr lang="fa-IR" dirty="0"/>
              <a:t>بررسی موردی مجلات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2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BC5D-7B24-636B-B3C8-B125DAC1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6C65B-3182-ECA2-1FF2-618650DE5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Consist of </a:t>
            </a:r>
            <a:r>
              <a:rPr lang="en-US" dirty="0">
                <a:solidFill>
                  <a:srgbClr val="FF0000"/>
                </a:solidFill>
              </a:rPr>
              <a:t>peer-reviewed </a:t>
            </a:r>
            <a:r>
              <a:rPr lang="en-US" dirty="0"/>
              <a:t>content and have a </a:t>
            </a:r>
            <a:r>
              <a:rPr lang="en-US" dirty="0">
                <a:solidFill>
                  <a:srgbClr val="00B050"/>
                </a:solidFill>
              </a:rPr>
              <a:t>publicly available description of the peer review process</a:t>
            </a:r>
          </a:p>
          <a:p>
            <a:pPr algn="just"/>
            <a:endParaRPr lang="en-US" dirty="0">
              <a:solidFill>
                <a:srgbClr val="00B050"/>
              </a:solidFill>
            </a:endParaRPr>
          </a:p>
          <a:p>
            <a:pPr algn="just"/>
            <a:endParaRPr lang="en-US" dirty="0">
              <a:solidFill>
                <a:srgbClr val="00B050"/>
              </a:solidFill>
            </a:endParaRPr>
          </a:p>
          <a:p>
            <a:pPr algn="just"/>
            <a:endParaRPr lang="en-US" dirty="0">
              <a:solidFill>
                <a:srgbClr val="00B050"/>
              </a:solidFill>
            </a:endParaRPr>
          </a:p>
          <a:p>
            <a:pPr algn="just"/>
            <a:r>
              <a:rPr lang="en-US" dirty="0"/>
              <a:t>Be published on a regular basis and have an </a:t>
            </a:r>
            <a:r>
              <a:rPr lang="en-US" dirty="0">
                <a:solidFill>
                  <a:srgbClr val="7030A0"/>
                </a:solidFill>
              </a:rPr>
              <a:t>International Standard Serial Number (ISSN) as registered with the ISSN International Centre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1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050C-5651-21FF-2CAE-8B900915C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BD62-20F6-C1B9-C28F-39B3052FD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Have content that is relevant for and readable by an international audience, meaning: have </a:t>
            </a:r>
            <a:r>
              <a:rPr lang="en-US" dirty="0">
                <a:solidFill>
                  <a:srgbClr val="FF0000"/>
                </a:solidFill>
              </a:rPr>
              <a:t>English language abstracts and titles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References</a:t>
            </a:r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Have a publicly available </a:t>
            </a:r>
            <a:r>
              <a:rPr lang="en-US" dirty="0"/>
              <a:t>publication </a:t>
            </a:r>
            <a:r>
              <a:rPr lang="en-US" dirty="0">
                <a:solidFill>
                  <a:srgbClr val="FF0000"/>
                </a:solidFill>
              </a:rPr>
              <a:t>ethics and publication malpractice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67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57E7-4E0A-E9A2-1456-A99BD5F0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Main criteria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5CF0F5E-E793-8AB9-94C8-CF935557AE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984114"/>
              </p:ext>
            </p:extLst>
          </p:nvPr>
        </p:nvGraphicFramePr>
        <p:xfrm>
          <a:off x="865359" y="1349115"/>
          <a:ext cx="10461281" cy="495543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123545">
                  <a:extLst>
                    <a:ext uri="{9D8B030D-6E8A-4147-A177-3AD203B41FA5}">
                      <a16:colId xmlns:a16="http://schemas.microsoft.com/office/drawing/2014/main" val="2702910082"/>
                    </a:ext>
                  </a:extLst>
                </a:gridCol>
                <a:gridCol w="7337736">
                  <a:extLst>
                    <a:ext uri="{9D8B030D-6E8A-4147-A177-3AD203B41FA5}">
                      <a16:colId xmlns:a16="http://schemas.microsoft.com/office/drawing/2014/main" val="619571496"/>
                    </a:ext>
                  </a:extLst>
                </a:gridCol>
              </a:tblGrid>
              <a:tr h="57292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Category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19437" marT="119437" marB="119437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Criteria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19437" marT="119437" marB="119437" anchor="ctr"/>
                </a:tc>
                <a:extLst>
                  <a:ext uri="{0D108BD9-81ED-4DB2-BD59-A6C34878D82A}">
                    <a16:rowId xmlns:a16="http://schemas.microsoft.com/office/drawing/2014/main" val="1460286101"/>
                  </a:ext>
                </a:extLst>
              </a:tr>
              <a:tr h="1142693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Journal Policy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Convincing editorial policy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Type of peer review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Diversity in geographical distribution of editors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Diversity in geographical distribution of authors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extLst>
                  <a:ext uri="{0D108BD9-81ED-4DB2-BD59-A6C34878D82A}">
                    <a16:rowId xmlns:a16="http://schemas.microsoft.com/office/drawing/2014/main" val="135142260"/>
                  </a:ext>
                </a:extLst>
              </a:tr>
              <a:tr h="1142693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Content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Academic contribution to the field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Clarity of abstracts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Quality of and conformity to the stated aims and scope of the journal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Readability of articles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extLst>
                  <a:ext uri="{0D108BD9-81ED-4DB2-BD59-A6C34878D82A}">
                    <a16:rowId xmlns:a16="http://schemas.microsoft.com/office/drawing/2014/main" val="3737642576"/>
                  </a:ext>
                </a:extLst>
              </a:tr>
              <a:tr h="699043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Journal Standing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Citedness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of journal articles in Scopus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Editor standing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extLst>
                  <a:ext uri="{0D108BD9-81ED-4DB2-BD59-A6C34878D82A}">
                    <a16:rowId xmlns:a16="http://schemas.microsoft.com/office/drawing/2014/main" val="1015170386"/>
                  </a:ext>
                </a:extLst>
              </a:tr>
              <a:tr h="47721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Publishing Regularity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 delays or interruptions in the publication schedule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extLst>
                  <a:ext uri="{0D108BD9-81ED-4DB2-BD59-A6C34878D82A}">
                    <a16:rowId xmlns:a16="http://schemas.microsoft.com/office/drawing/2014/main" val="4158391311"/>
                  </a:ext>
                </a:extLst>
              </a:tr>
              <a:tr h="92086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Online Availability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Full journal content available online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English language journal home page available</a:t>
                      </a:r>
                      <a:b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Quality  of journal home page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9062" marR="103512" marT="103512" marB="103512" anchor="ctr"/>
                </a:tc>
                <a:extLst>
                  <a:ext uri="{0D108BD9-81ED-4DB2-BD59-A6C34878D82A}">
                    <a16:rowId xmlns:a16="http://schemas.microsoft.com/office/drawing/2014/main" val="1225609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0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0AB2-7049-D452-DD5C-4FDA86D1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490" y="209800"/>
            <a:ext cx="8534400" cy="1507067"/>
          </a:xfrm>
        </p:spPr>
        <p:txBody>
          <a:bodyPr/>
          <a:lstStyle/>
          <a:p>
            <a:pPr algn="ctr"/>
            <a:r>
              <a:rPr lang="fa-IR" dirty="0"/>
              <a:t>ساختار مجله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B93C8-47DF-6419-DBEC-AA96774CC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693" y="1550504"/>
            <a:ext cx="7719464" cy="4098917"/>
          </a:xfrm>
        </p:spPr>
        <p:txBody>
          <a:bodyPr>
            <a:normAutofit/>
          </a:bodyPr>
          <a:lstStyle/>
          <a:p>
            <a:r>
              <a:rPr lang="en-US" dirty="0"/>
              <a:t>ISSN</a:t>
            </a:r>
          </a:p>
          <a:p>
            <a:r>
              <a:rPr lang="en-US" dirty="0"/>
              <a:t>Journal Title</a:t>
            </a:r>
          </a:p>
          <a:p>
            <a:r>
              <a:rPr lang="en-US" dirty="0"/>
              <a:t>Publisher</a:t>
            </a:r>
          </a:p>
          <a:p>
            <a:r>
              <a:rPr lang="en-US" dirty="0"/>
              <a:t>About journal</a:t>
            </a:r>
            <a:endParaRPr lang="fa-IR" dirty="0"/>
          </a:p>
          <a:p>
            <a:r>
              <a:rPr lang="en-US" dirty="0"/>
              <a:t>Editorial board</a:t>
            </a:r>
          </a:p>
          <a:p>
            <a:r>
              <a:rPr lang="en-US" dirty="0"/>
              <a:t>Peer-review</a:t>
            </a:r>
          </a:p>
          <a:p>
            <a:r>
              <a:rPr lang="en-US" dirty="0"/>
              <a:t>Author Guideline</a:t>
            </a:r>
            <a:endParaRPr lang="fa-IR" dirty="0"/>
          </a:p>
          <a:p>
            <a:r>
              <a:rPr lang="en-US" dirty="0"/>
              <a:t>Ethical Statement</a:t>
            </a:r>
          </a:p>
          <a:p>
            <a:r>
              <a:rPr lang="en-US" dirty="0"/>
              <a:t>Publishing </a:t>
            </a:r>
          </a:p>
          <a:p>
            <a:r>
              <a:rPr lang="en-US" dirty="0"/>
              <a:t>Indexing Info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6159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28CF9-B45D-D334-DA1A-8B95AE4A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51F7D-EED5-B41F-0527-659DE44AF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ISSN</a:t>
            </a:r>
          </a:p>
          <a:p>
            <a:pPr lvl="1"/>
            <a:r>
              <a:rPr lang="en-US" dirty="0" err="1"/>
              <a:t>pISSN</a:t>
            </a:r>
            <a:endParaRPr lang="en-US" dirty="0"/>
          </a:p>
          <a:p>
            <a:pPr lvl="1"/>
            <a:r>
              <a:rPr lang="en-US" dirty="0" err="1"/>
              <a:t>eISSN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fa-IR" dirty="0"/>
          </a:p>
          <a:p>
            <a:pPr lvl="1" algn="r" rtl="1"/>
            <a:r>
              <a:rPr lang="fa-IR" dirty="0"/>
              <a:t>فرمت انتشار</a:t>
            </a:r>
          </a:p>
          <a:p>
            <a:pPr lvl="1" algn="r" rtl="1"/>
            <a:r>
              <a:rPr lang="fa-IR" dirty="0"/>
              <a:t>عنوان مجله</a:t>
            </a:r>
          </a:p>
          <a:p>
            <a:pPr lvl="1" algn="r" rtl="1"/>
            <a:r>
              <a:rPr lang="fa-IR" dirty="0"/>
              <a:t>دوره انتشار</a:t>
            </a:r>
          </a:p>
          <a:p>
            <a:pPr lvl="1" algn="r" rtl="1"/>
            <a:r>
              <a:rPr lang="fa-IR" dirty="0"/>
              <a:t>ناشر</a:t>
            </a:r>
          </a:p>
          <a:p>
            <a:pPr lvl="1" algn="r" rtl="1"/>
            <a:r>
              <a:rPr lang="fa-IR" dirty="0"/>
              <a:t>تغییرات در مجله : (عنوان، دوره انتشار، ناشر و محل نشر)</a:t>
            </a:r>
          </a:p>
          <a:p>
            <a:pPr marL="457200" lvl="1" indent="0" algn="r" rtl="1">
              <a:buNone/>
            </a:pPr>
            <a:endParaRPr lang="fa-IR" dirty="0"/>
          </a:p>
          <a:p>
            <a:pPr marL="457200" lvl="1" indent="0" algn="r" rtl="1">
              <a:buNone/>
            </a:pPr>
            <a:r>
              <a:rPr lang="fa-IR" dirty="0"/>
              <a:t>برای اطلاعات بیشتر به وب سایت کتابخانه ملی ایران مراجعه گردد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23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C59A3-F190-C815-8A55-97EC610D9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26777"/>
            <a:ext cx="8534400" cy="1507067"/>
          </a:xfrm>
        </p:spPr>
        <p:txBody>
          <a:bodyPr/>
          <a:lstStyle/>
          <a:p>
            <a:r>
              <a:rPr lang="en-US" dirty="0"/>
              <a:t>Journal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28908-405B-E59D-7F64-C071698C1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649" y="2530098"/>
            <a:ext cx="8534400" cy="3615267"/>
          </a:xfrm>
        </p:spPr>
        <p:txBody>
          <a:bodyPr/>
          <a:lstStyle/>
          <a:p>
            <a:pPr algn="r" rtl="1"/>
            <a:r>
              <a:rPr lang="fa-IR" dirty="0"/>
              <a:t>منحصر به فرد بودن</a:t>
            </a:r>
          </a:p>
          <a:p>
            <a:pPr algn="r" rtl="1"/>
            <a:r>
              <a:rPr lang="fa-IR" dirty="0"/>
              <a:t>مرتبط با حوزه موضوعی مجله</a:t>
            </a:r>
          </a:p>
          <a:p>
            <a:pPr algn="r" rtl="1"/>
            <a:r>
              <a:rPr lang="fa-IR" dirty="0"/>
              <a:t>مرتبط با هدف از انتشار مجله</a:t>
            </a:r>
          </a:p>
          <a:p>
            <a:pPr algn="r" rtl="1"/>
            <a:r>
              <a:rPr lang="fa-IR" dirty="0"/>
              <a:t>مجلات دو زبانه تطابق بین عناوین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8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D26D-DC98-55E0-4067-E3014D5C7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83" y="209800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/>
              <a:t>Publisher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43F48-E708-D6F7-A660-B72D96704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درجه علمی ناشر</a:t>
            </a:r>
          </a:p>
          <a:p>
            <a:pPr algn="r" rtl="1"/>
            <a:r>
              <a:rPr lang="fa-IR" dirty="0"/>
              <a:t>مدت زمان فعالیت/ سابقه انتشار </a:t>
            </a:r>
          </a:p>
          <a:p>
            <a:pPr algn="r" rtl="1"/>
            <a:r>
              <a:rPr lang="fa-IR" dirty="0"/>
              <a:t>مجلات تحت پوشش (کمیت و کیفیت)</a:t>
            </a:r>
          </a:p>
          <a:p>
            <a:pPr algn="r" rtl="1"/>
            <a:r>
              <a:rPr lang="fa-IR" dirty="0"/>
              <a:t>تیم ناشر ( کمیت، و تخصص)</a:t>
            </a:r>
          </a:p>
          <a:p>
            <a:pPr algn="r" rtl="1"/>
            <a:r>
              <a:rPr lang="fa-IR" dirty="0"/>
              <a:t>امور اخلاقی در نشر و پژوهش</a:t>
            </a:r>
            <a:endParaRPr lang="en-US" dirty="0"/>
          </a:p>
          <a:p>
            <a:pPr algn="r" rtl="1"/>
            <a:r>
              <a:rPr lang="fa-IR" dirty="0"/>
              <a:t>وابستگی مالی</a:t>
            </a:r>
          </a:p>
          <a:p>
            <a:pPr algn="r" rtl="1"/>
            <a:r>
              <a:rPr lang="fa-IR" dirty="0"/>
              <a:t>عضویت ناشر در مراکز معتبر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976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AADD-F822-875B-C623-E953F42F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journal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45793-D4EA-7E08-52BB-7F5FA54A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زمینه موضوعی مجله</a:t>
            </a:r>
          </a:p>
          <a:p>
            <a:pPr algn="r" rtl="1"/>
            <a:r>
              <a:rPr lang="fa-IR" dirty="0"/>
              <a:t>هدف از انتشار مجله</a:t>
            </a:r>
            <a:endParaRPr lang="en-US" dirty="0"/>
          </a:p>
          <a:p>
            <a:pPr algn="r" rtl="1"/>
            <a:r>
              <a:rPr lang="fa-IR" dirty="0"/>
              <a:t>دوره انتشار</a:t>
            </a:r>
          </a:p>
          <a:p>
            <a:pPr algn="r" rtl="1"/>
            <a:r>
              <a:rPr lang="fa-IR" dirty="0"/>
              <a:t>شیوه انتشار به صورت دسترسی باز یا غیره</a:t>
            </a:r>
          </a:p>
          <a:p>
            <a:pPr algn="r" rtl="1"/>
            <a:r>
              <a:rPr lang="fa-IR" dirty="0"/>
              <a:t>کپی رایت</a:t>
            </a:r>
          </a:p>
          <a:p>
            <a:pPr algn="r" rtl="1"/>
            <a:r>
              <a:rPr lang="fa-IR" dirty="0"/>
              <a:t>لایسنس</a:t>
            </a:r>
          </a:p>
          <a:p>
            <a:pPr algn="r" rtl="1"/>
            <a:r>
              <a:rPr lang="fa-IR" dirty="0"/>
              <a:t>تاریخچه انتشاراتی</a:t>
            </a:r>
            <a:endParaRPr lang="en-US" dirty="0"/>
          </a:p>
          <a:p>
            <a:pPr algn="r" rtl="1"/>
            <a:r>
              <a:rPr lang="fa-IR" dirty="0"/>
              <a:t>سیاست آرشیو مجله</a:t>
            </a:r>
          </a:p>
          <a:p>
            <a:pPr algn="r" rtl="1"/>
            <a:r>
              <a:rPr lang="fa-IR" dirty="0"/>
              <a:t>ساپورت مالی مجله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1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B694-617C-3F02-4AFE-040936B7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Editorial board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EC69A-D13A-7357-14C6-B424E1B0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سردبیر</a:t>
            </a:r>
          </a:p>
          <a:p>
            <a:pPr algn="r" rtl="1"/>
            <a:r>
              <a:rPr lang="fa-IR" dirty="0"/>
              <a:t>حوزه موضوعی مجله و اعضای ادیتوریال بورد</a:t>
            </a:r>
          </a:p>
          <a:p>
            <a:pPr algn="r" rtl="1"/>
            <a:r>
              <a:rPr lang="fa-IR" dirty="0"/>
              <a:t>تعداد اعضاء</a:t>
            </a:r>
          </a:p>
          <a:p>
            <a:pPr algn="r" rtl="1"/>
            <a:r>
              <a:rPr lang="fa-IR" dirty="0"/>
              <a:t>وابستگی سازمانی</a:t>
            </a:r>
          </a:p>
          <a:p>
            <a:pPr algn="r" rtl="1"/>
            <a:r>
              <a:rPr lang="fa-IR" dirty="0"/>
              <a:t>ملاحظات علم سنجی </a:t>
            </a:r>
          </a:p>
          <a:p>
            <a:pPr algn="r" rtl="1"/>
            <a:r>
              <a:rPr lang="fa-IR" dirty="0"/>
              <a:t>نقش و تقسیم بندی کاری تیم ادیتوریال بورد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8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3165-E6F0-55E6-88CB-D6AFE0AE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 Guideline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D60FE-5F07-4D61-1153-A1E2D4BA0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پژوهش</a:t>
            </a:r>
          </a:p>
          <a:p>
            <a:pPr algn="r" rtl="1"/>
            <a:r>
              <a:rPr lang="fa-IR" dirty="0"/>
              <a:t>فنی</a:t>
            </a:r>
          </a:p>
          <a:p>
            <a:pPr algn="r" rtl="1"/>
            <a:r>
              <a:rPr lang="fa-IR" dirty="0"/>
              <a:t>اخلاق</a:t>
            </a:r>
          </a:p>
          <a:p>
            <a:pPr algn="r" rtl="1"/>
            <a:r>
              <a:rPr lang="fa-IR" dirty="0"/>
              <a:t>سیاست های مجله و ناشر</a:t>
            </a:r>
          </a:p>
        </p:txBody>
      </p:sp>
    </p:spTree>
    <p:extLst>
      <p:ext uri="{BB962C8B-B14F-4D97-AF65-F5344CB8AC3E}">
        <p14:creationId xmlns:p14="http://schemas.microsoft.com/office/powerpoint/2010/main" val="151240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</TotalTime>
  <Words>736</Words>
  <Application>Microsoft Office PowerPoint</Application>
  <PresentationFormat>Widescreen</PresentationFormat>
  <Paragraphs>153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Wingdings 3</vt:lpstr>
      <vt:lpstr>Facet</vt:lpstr>
      <vt:lpstr>بررسی مجلات</vt:lpstr>
      <vt:lpstr>برنامه کارگاه</vt:lpstr>
      <vt:lpstr>ساختار مجله</vt:lpstr>
      <vt:lpstr>PowerPoint Presentation</vt:lpstr>
      <vt:lpstr>Journal Title</vt:lpstr>
      <vt:lpstr>Publisher </vt:lpstr>
      <vt:lpstr>About journal </vt:lpstr>
      <vt:lpstr>Editorial board </vt:lpstr>
      <vt:lpstr>Author Guideline </vt:lpstr>
      <vt:lpstr>Peer-review </vt:lpstr>
      <vt:lpstr>Ethical statements</vt:lpstr>
      <vt:lpstr>Indexing Info </vt:lpstr>
      <vt:lpstr>Publishing</vt:lpstr>
      <vt:lpstr>وب سایت</vt:lpstr>
      <vt:lpstr>مقالات</vt:lpstr>
      <vt:lpstr>PowerPoint Presentation</vt:lpstr>
      <vt:lpstr>PowerPoint Presentation</vt:lpstr>
      <vt:lpstr>Scopus</vt:lpstr>
      <vt:lpstr>PowerPoint Presentation</vt:lpstr>
      <vt:lpstr>Minimum criteria</vt:lpstr>
      <vt:lpstr>PowerPoint Presentation</vt:lpstr>
      <vt:lpstr>Main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Jalalzadeh</dc:creator>
  <cp:lastModifiedBy>Jalalzadeh</cp:lastModifiedBy>
  <cp:revision>46</cp:revision>
  <dcterms:created xsi:type="dcterms:W3CDTF">2022-09-10T05:31:15Z</dcterms:created>
  <dcterms:modified xsi:type="dcterms:W3CDTF">2022-09-11T09:06:41Z</dcterms:modified>
</cp:coreProperties>
</file>